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6" r:id="rId9"/>
    <p:sldId id="268" r:id="rId10"/>
    <p:sldId id="271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A9B6-5005-431A-BC2E-0CE0B228E918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2C4D-07C3-4184-9394-C586CB550DF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12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ºº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2C4D-07C3-4184-9394-C586CB550DF3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1577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558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102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102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667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8815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5115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459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291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419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1858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706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CF8A-1401-4A7C-9C3D-845F1B9CAA37}" type="datetimeFigureOut">
              <a:rPr lang="es-ES" smtClean="0"/>
              <a:pPr/>
              <a:t>22/12/2016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DA74-5BAE-4CBA-9651-85895115106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492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Üretim hattındaki sürekli vardiya değişimleri, çalışanların uygun bir iş-yaşam dengesi bulmalarını zorlaştırmaktadır.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sağlayıcılarına </a:t>
            </a:r>
            <a:r>
              <a:rPr lang="en-GB" sz="2600" b="1" dirty="0" smtClean="0">
                <a:solidFill>
                  <a:schemeClr val="accent3"/>
                </a:solidFill>
              </a:rPr>
              <a:t>ISO 14001 </a:t>
            </a:r>
            <a:r>
              <a:rPr lang="tr-TR" sz="2600" b="1" dirty="0" smtClean="0">
                <a:solidFill>
                  <a:schemeClr val="accent3"/>
                </a:solidFill>
              </a:rPr>
              <a:t> çevre sertifikasını şart koşmaya başlamıştır.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Son birkaç yılda, üretimin %80’den fazlası dış kaynaklı olmuştur. Çalışanların çalışma koşulları ve faydaları o zamandan beri düşürülmüştür.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Şirketin yerel düzeyde sosyal ve kültürel programlar sunan bir Vakf</a:t>
            </a:r>
            <a:r>
              <a:rPr lang="tr-TR" sz="2600" b="1" dirty="0" smtClean="0">
                <a:solidFill>
                  <a:schemeClr val="accent3"/>
                </a:solidFill>
              </a:rPr>
              <a:t>ı vardır.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 merkezindeki yenileme çalışmaları tüm hareket engellerini kaldırmıştır, bu yüzden bina tekerlekli sandalyeler için tamamen engelsiz olmuştur.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SÜT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04785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Birkaç sivil toplum kuruluşunun isteğini dikkate almayarak, şirket, lobicilere verilen ödemeyi açıklamamaktadır.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On çalışandan oluşan bir Yeşil ekip, şirketin karbon ayak izini azaltmanın yeni yollarını bulmak için her Cuma toplanmaktadır.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Kalıcı bir personel sıkıntısı nedeniyle, fazla mesai yapmak şirkette yaygın bir uygulamadır.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Yakın zamanda esnek bir çalışma programı benimsenmiştir. Şirkette var olma durumu 9 ila 13 saat arasında zorunludur, 8’e kadar geri kalan saatler tamamen esnekt</a:t>
            </a:r>
            <a:r>
              <a:rPr lang="tr-TR" sz="2600" b="1" dirty="0" smtClean="0">
                <a:solidFill>
                  <a:schemeClr val="accent3"/>
                </a:solidFill>
              </a:rPr>
              <a:t>ir. </a:t>
            </a:r>
            <a:endParaRPr lang="en-GB" sz="2600" b="1" dirty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daha eşit bir gelir dağılımını garantilemek amacıyla şirkette ödenen asgari maaşı %10 oranında arttırmaya karar vermiştir.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REÇEL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1,5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20968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Yakın zamanda Ar-</a:t>
            </a:r>
            <a:r>
              <a:rPr lang="tr-TR" sz="2600" b="1" dirty="0" err="1" smtClean="0">
                <a:solidFill>
                  <a:schemeClr val="accent3"/>
                </a:solidFill>
              </a:rPr>
              <a:t>Ge</a:t>
            </a:r>
            <a:r>
              <a:rPr lang="tr-TR" sz="2600" b="1" dirty="0" smtClean="0">
                <a:solidFill>
                  <a:schemeClr val="accent3"/>
                </a:solidFill>
              </a:rPr>
              <a:t> departmanı tarafından geliştirilen yeni paketleme, kullanılan karton miktarını önemli ölçüde azaltmakta ve ayrıca geri dönüşüm sürecini kolaylaştırmaktadır.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İyi bilinen bir uluslararası dergi olan </a:t>
            </a:r>
            <a:r>
              <a:rPr lang="tr-TR" sz="2600" b="1" dirty="0" err="1" smtClean="0">
                <a:solidFill>
                  <a:srgbClr val="FF0000"/>
                </a:solidFill>
              </a:rPr>
              <a:t>The</a:t>
            </a:r>
            <a:r>
              <a:rPr lang="tr-TR" sz="2600" b="1" dirty="0" smtClean="0">
                <a:solidFill>
                  <a:srgbClr val="FF0000"/>
                </a:solidFill>
              </a:rPr>
              <a:t> </a:t>
            </a:r>
            <a:r>
              <a:rPr lang="tr-TR" sz="2600" b="1" dirty="0" err="1" smtClean="0">
                <a:solidFill>
                  <a:srgbClr val="FF0000"/>
                </a:solidFill>
              </a:rPr>
              <a:t>Economist</a:t>
            </a:r>
            <a:r>
              <a:rPr lang="tr-TR" sz="2600" b="1" dirty="0" smtClean="0">
                <a:solidFill>
                  <a:srgbClr val="FF0000"/>
                </a:solidFill>
              </a:rPr>
              <a:t>, şirketteki akıl almaz eşitsizliğe dikkat çekmiştir. CEO, ortalama işçinin 350 kat fazlasını kazanmaktadır.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Üst üste üçüncü yıl için, şirketin fabrikalarının birindeki taşma yakınındaki çevreyi büyük ölçüde kirletmiştir.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Sadece etik yatırımcılar, son fon toplama turuna katılmaya davet etmişlerdir. Bir kredi kooperatifi, şu andan itibaren ana finansördür.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genç işsizlikle mücadele etmek amacıyla 25 yaşın altındaki gençlerin işe alınmasına öncelik vermeye karar vermiştir.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600" b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REÇEL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2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40719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 yönetim kurulu, Kamu Yararı için Ekonomi tarafından önerilen 10:1 oranını iyileştirerek, azami – asgari maaş oranını 5:1’e düşürmeyi taahhüt etmiştir. </a:t>
            </a:r>
            <a:endParaRPr lang="en-GB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Şirket, son on yıldır piyasadaki rekabeti bastırmayı amaçlayan bir strateji izlemiştir. Rakiplerin büyük çoğunluğu pozisyonlarını ilerletmek amacıyla devralınmıştır.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İş-yaşam dengesini mümkün kılmak için yoğun bir çalışma günü teklifi, yakın zamanda yönetim tarafından benimsenmiştir. Şu anda çalışanlar şirket binalarını 15’inde terk etmektedirler.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Yöneti</a:t>
            </a:r>
            <a:r>
              <a:rPr lang="tr-TR" sz="2600" b="1" dirty="0" smtClean="0">
                <a:solidFill>
                  <a:schemeClr val="accent3"/>
                </a:solidFill>
              </a:rPr>
              <a:t>m kurulu yakın zamanda ekstra saatlerin sayısını %50 azaltmayı ve talep zirvelerini karşılamak için yeni işçiler (</a:t>
            </a:r>
            <a:r>
              <a:rPr lang="tr-TR" sz="2600" b="1" dirty="0" err="1" smtClean="0">
                <a:solidFill>
                  <a:schemeClr val="accent3"/>
                </a:solidFill>
              </a:rPr>
              <a:t>part</a:t>
            </a:r>
            <a:r>
              <a:rPr lang="tr-TR" sz="2600" b="1" dirty="0" smtClean="0">
                <a:solidFill>
                  <a:schemeClr val="accent3"/>
                </a:solidFill>
              </a:rPr>
              <a:t>-time olanlar dahil olmak üzere) almayı taahhüt etmiştir.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Şirketin Yıllık Raporu, şirkete bağlı ortaklıklar ile ilgili hiçbir bilgi sağlamamaktadır.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REÇEL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32355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 bir Kooperatif’tir. Bu nedenle, mülkiyet ve karar alma gücü çalışanlar arasında eşit olarak dağıtılmaktadır.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yerel öğrencilere staj imkanı sunmakta ve onları işgücü piyasası için kapsamlı bir beceri setiyle donatmaktadır.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Satılan her 1000 ürün için, şirket, ayak izini azaltmanın bir şekli olarak şehrin çevresine bir ağaç dikmektedir.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Şirketin ürün ve hizmetler yeni katalogunda, Braille dili ile yazılmış bir bölüm bulunmaktadır.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yakın zamanda sürdürülebilirlikle ilgili ilk yıllık raporu yayınlamıştır.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FINDIK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/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279696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Yeni bir piyasaya yayılmayı </a:t>
            </a:r>
            <a:r>
              <a:rPr lang="tr-TR" sz="2600" b="1" dirty="0" smtClean="0">
                <a:solidFill>
                  <a:srgbClr val="FF0000"/>
                </a:solidFill>
              </a:rPr>
              <a:t>kolaylaştırmak amacıyla şirket, yakın zamanda borsada devralma yoluyla bir şirket satın almıştır. İşçi sendikası ve yerel toplum, bu devralmayı ortaklaşa protesto etmektedir.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Hissedarlar, yıllık temettülerini almaktan feragat etmiştir. Onun yerine, kar tamamen şirkete yeniden yatırım yapılacaktır.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sıkı bir geri dönüşüm politikası izlemektedir. Hiçbir çöp boşa gitmez.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Geçen ay şirket, yerel Ticaret Odası’na katılmış ve kalıcı komitelerden birine bir delege göndermiştir.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Ulusal Tüketici Birliği, şirketin Yönetim Kurulund</a:t>
            </a:r>
            <a:r>
              <a:rPr lang="tr-TR" sz="2600" b="1" dirty="0" smtClean="0">
                <a:solidFill>
                  <a:schemeClr val="accent3"/>
                </a:solidFill>
              </a:rPr>
              <a:t>a ve dolayısıyla karar alma sürecinde yer almaktadır.</a:t>
            </a:r>
            <a:endParaRPr lang="tr-TR" sz="2600" b="1" dirty="0" smtClean="0">
              <a:solidFill>
                <a:schemeClr val="accent3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FINDIK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0,8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254711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Yerel topluluktan farklı kurumlar, yakın zamanda, karar alma süreçleri hakkındaki düşüncelerini paylaşmak için Yönetim Kurulu toplantısına katılmaya davet edilmiştir.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Altı aylık </a:t>
            </a:r>
            <a:r>
              <a:rPr lang="tr-TR" sz="2600" b="1" dirty="0" smtClean="0">
                <a:solidFill>
                  <a:srgbClr val="FF0000"/>
                </a:solidFill>
              </a:rPr>
              <a:t>bir </a:t>
            </a:r>
            <a:r>
              <a:rPr lang="tr-TR" sz="2600" b="1" dirty="0" smtClean="0">
                <a:solidFill>
                  <a:srgbClr val="FF0000"/>
                </a:solidFill>
              </a:rPr>
              <a:t>deneme süresinden sonra, şirket yöneticisi işçiler tarafından önerilen </a:t>
            </a:r>
            <a:r>
              <a:rPr lang="tr-TR" sz="2600" b="1" dirty="0" err="1" smtClean="0">
                <a:solidFill>
                  <a:srgbClr val="FF0000"/>
                </a:solidFill>
              </a:rPr>
              <a:t>adhokratik</a:t>
            </a:r>
            <a:r>
              <a:rPr lang="tr-TR" sz="2600" b="1" dirty="0" smtClean="0">
                <a:solidFill>
                  <a:srgbClr val="FF0000"/>
                </a:solidFill>
              </a:rPr>
              <a:t> yönetim yapısını kaldırarak önceki hiyerarşik yönetim yapısına geri dönmeye karar vermiştir.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Diğer CEO’la</a:t>
            </a:r>
            <a:r>
              <a:rPr lang="tr-TR" sz="2600" b="1" dirty="0" smtClean="0">
                <a:solidFill>
                  <a:srgbClr val="FF0000"/>
                </a:solidFill>
              </a:rPr>
              <a:t>r ile anlaşmazlıkların uzun bir kaydı nedeniyle, şirket başkanı, fındık üreticileri birliğinden çıkmaya ve üyeleri ile herhangi bir işbirliği biçimini sona erdirmeye karar vermiştir.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Yakın tarihli bir sızıntı, şirketin havacılık ve silahlanma firması </a:t>
            </a:r>
            <a:r>
              <a:rPr lang="tr-TR" sz="2600" b="1" dirty="0" err="1" smtClean="0">
                <a:solidFill>
                  <a:srgbClr val="FF0000"/>
                </a:solidFill>
              </a:rPr>
              <a:t>EADS’in</a:t>
            </a:r>
            <a:r>
              <a:rPr lang="tr-TR" sz="2600" b="1" dirty="0" smtClean="0">
                <a:solidFill>
                  <a:srgbClr val="FF0000"/>
                </a:solidFill>
              </a:rPr>
              <a:t> önemli miktarda hissesine sahip olduğunu ortaya koymuştur. </a:t>
            </a:r>
          </a:p>
          <a:p>
            <a:pPr algn="just"/>
            <a:endParaRPr lang="en-GB" sz="2600" b="1" dirty="0" smtClean="0">
              <a:solidFill>
                <a:schemeClr val="accent3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FINDIK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0,6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73403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Maaş dereceleri her yıl, yönetim dahil olmak üzere her bir kategorideki farklı maaş düzeyini açıkça belirterek yayınlanır.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Çalışanların fiziksel ve zihinsel durumlarını iyileştirmek için şirkette sağlıklı bir yaşam programı hazırlanmıştır.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Bir iş denetimi, şirketteki birçok stajyerin tam zamanlı çalışanlar olarak, fakat faydaları olmadan çalıştığını tespit etmiştir.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Bir K</a:t>
            </a:r>
            <a:r>
              <a:rPr lang="tr-TR" sz="2600" b="1" dirty="0" smtClean="0">
                <a:solidFill>
                  <a:schemeClr val="accent3"/>
                </a:solidFill>
              </a:rPr>
              <a:t>amu Yararı için Ekonomi Şirketi olma sürecini takiben, ilk Kamu Yararı raporu yayımlanmıştır.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 çalışanları son zamanlarda hissedarlara sahiplerine yazılı tüm hisse senetlerini  satın almıştır. Böyle yaparak şirketin tek sahipleri haline gelmişlerdir. 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SÜT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304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1,4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198903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8640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Persone</a:t>
            </a:r>
            <a:r>
              <a:rPr lang="tr-TR" sz="2600" b="1" dirty="0" smtClean="0">
                <a:solidFill>
                  <a:srgbClr val="FF0000"/>
                </a:solidFill>
              </a:rPr>
              <a:t>l ücretleri şirket karı ile bağlantılı değildir. Son finansal yılın ödenmemiş devrinin çalışanların maaşları ve faydaları üzerinde hiçbir etkisi olmamıştır.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Rekabet Mahkemesi, yakın dönemde, şirketin rekabetten kaçınmak ve piyasada bir tekel yaratmak amacıyla ürünlerini piyasa fiyatının altında sattığı (damping) hükmünü vermiştir.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İspany</a:t>
            </a:r>
            <a:r>
              <a:rPr lang="tr-TR" sz="2600" b="1" dirty="0" smtClean="0">
                <a:solidFill>
                  <a:schemeClr val="accent3"/>
                </a:solidFill>
              </a:rPr>
              <a:t>a’da Kamu Yararı için Ekonomi tanıtımı için </a:t>
            </a:r>
            <a:r>
              <a:rPr lang="tr-TR" sz="2600" b="1" dirty="0" err="1" smtClean="0">
                <a:solidFill>
                  <a:schemeClr val="accent3"/>
                </a:solidFill>
              </a:rPr>
              <a:t>Birlik’e</a:t>
            </a:r>
            <a:r>
              <a:rPr lang="tr-TR" sz="2600" b="1" dirty="0" smtClean="0">
                <a:solidFill>
                  <a:schemeClr val="accent3"/>
                </a:solidFill>
              </a:rPr>
              <a:t> </a:t>
            </a:r>
            <a:r>
              <a:rPr lang="tr-TR" sz="2600" b="1" dirty="0" smtClean="0">
                <a:solidFill>
                  <a:schemeClr val="accent3"/>
                </a:solidFill>
              </a:rPr>
              <a:t>katılmıştır ve kısaca denetlenecektir.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yerel girişimcilerle işbirliği yapmakta ve deneyim ve bilgi ile onları desteklemektedir.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Şirketin yeni yönetim kurulu ISO 14001 çevre sertifikasını yenilemeyi reddetmektedir.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SÜT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0,6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181245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İşletmenin zorunlu karşılıkları, sosyal yönden sorumlu bir yatırım fonu içerisine konmuştur.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haftalık çalışma saatlerini düşürmeye karar vermiştir. Bir haftadaki toplam iş saati şimdi 35 saat sürmektedir.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Geçen ay uluslararası bir dergi, Cezayir’deki şirket  fabrikalarının Uluslararası Çalışma standartlarına uymadığını ortaya çıkarmıştır.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Üretim, yerel doğal kaynakların kirlenmesine neden olmaktadır.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Yönetim kurulu son dönemlerde, </a:t>
            </a:r>
            <a:r>
              <a:rPr lang="tr-TR" sz="2600" b="1" dirty="0" smtClean="0">
                <a:solidFill>
                  <a:schemeClr val="accent3"/>
                </a:solidFill>
              </a:rPr>
              <a:t>önemli </a:t>
            </a:r>
            <a:r>
              <a:rPr lang="tr-TR" sz="2600" b="1" dirty="0" smtClean="0">
                <a:solidFill>
                  <a:schemeClr val="accent3"/>
                </a:solidFill>
              </a:rPr>
              <a:t>bir </a:t>
            </a:r>
            <a:r>
              <a:rPr lang="tr-TR" sz="2600" b="1" dirty="0" smtClean="0">
                <a:solidFill>
                  <a:schemeClr val="accent3"/>
                </a:solidFill>
              </a:rPr>
              <a:t>insan </a:t>
            </a:r>
            <a:r>
              <a:rPr lang="tr-TR" sz="2600" b="1" dirty="0" smtClean="0">
                <a:solidFill>
                  <a:schemeClr val="accent3"/>
                </a:solidFill>
              </a:rPr>
              <a:t>veya çevre gereksinimini karşılamayan </a:t>
            </a:r>
            <a:r>
              <a:rPr lang="tr-TR" sz="2600" b="1" dirty="0" smtClean="0">
                <a:solidFill>
                  <a:schemeClr val="accent3"/>
                </a:solidFill>
              </a:rPr>
              <a:t>yeni bir  </a:t>
            </a:r>
            <a:r>
              <a:rPr lang="tr-TR" sz="2600" b="1" dirty="0" smtClean="0">
                <a:solidFill>
                  <a:schemeClr val="accent3"/>
                </a:solidFill>
              </a:rPr>
              <a:t>ürün hattını iptal etmiştir.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MAKARNA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-27384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268101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çevresel etkiyi azaltmak için yenilikçi öneriler arayan alanın şirketlerinin katıldığı bir Ar&amp;</a:t>
            </a:r>
            <a:r>
              <a:rPr lang="tr-TR" sz="2600" b="1" dirty="0" err="1" smtClean="0">
                <a:solidFill>
                  <a:schemeClr val="accent3"/>
                </a:solidFill>
              </a:rPr>
              <a:t>Ge</a:t>
            </a:r>
            <a:r>
              <a:rPr lang="tr-TR" sz="2600" b="1" dirty="0" smtClean="0">
                <a:solidFill>
                  <a:schemeClr val="accent3"/>
                </a:solidFill>
              </a:rPr>
              <a:t> kurumu olan </a:t>
            </a:r>
            <a:r>
              <a:rPr lang="tr-TR" sz="2600" b="1" dirty="0" err="1" smtClean="0">
                <a:solidFill>
                  <a:schemeClr val="accent3"/>
                </a:solidFill>
              </a:rPr>
              <a:t>Smith</a:t>
            </a:r>
            <a:r>
              <a:rPr lang="tr-TR" sz="2600" b="1" dirty="0" smtClean="0">
                <a:solidFill>
                  <a:schemeClr val="accent3"/>
                </a:solidFill>
              </a:rPr>
              <a:t> </a:t>
            </a:r>
            <a:r>
              <a:rPr lang="tr-TR" sz="2600" b="1" dirty="0" err="1" smtClean="0">
                <a:solidFill>
                  <a:schemeClr val="accent3"/>
                </a:solidFill>
              </a:rPr>
              <a:t>Institute</a:t>
            </a:r>
            <a:r>
              <a:rPr lang="tr-TR" sz="2600" b="1" dirty="0" smtClean="0">
                <a:solidFill>
                  <a:schemeClr val="accent3"/>
                </a:solidFill>
              </a:rPr>
              <a:t> ile aktif olarak katkıda bulunmaktadır.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yeni çalışanlar seçerken yerel toplum üyelerine öncelik vermektedir.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Kriz sona ermiş ve şirketin finansal durumu iyileşmiştir. </a:t>
            </a:r>
            <a:r>
              <a:rPr lang="tr-TR" sz="2600" b="1" dirty="0" smtClean="0">
                <a:solidFill>
                  <a:schemeClr val="accent3"/>
                </a:solidFill>
              </a:rPr>
              <a:t>Bundan dolayı, işçilerin son birkaç yıldır yaptıkları ödenmemiş fazla mesailer bastırılmıştır ve bundan sonraki ekstra saatler iş kanununa göre ödenmektedir.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Aylar önce şirket, piyasanın mevcut standardına üstün gelebilecek bir teknolojinin geliştirilmesini engellemek amacıyla önceden birkaç patent satın almıştır.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MAKARNA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304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0,8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61718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Her Pazar, şirket çalışanları, ağaç dikmek veya yerel toplulukları bilinçlendirmek gibi yerel çevreyi korumaya yönelik gönüllü faaliyetlerde bulunmaktadırlar.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geçtiğimiz ay, Küresel Dayanışma Vakfı tarafından verilen daha sürdürülebilir üretken bir süreç araştırmasındaki üstün başarılarını tanıyan bir ödül almıştır.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Şirket, yerel düzeydeki derneklere tesislerini ücretsiz olarak sunmuştur, böylece orada faaliyetlerini yürütebilmektedirler.  </a:t>
            </a:r>
            <a:endParaRPr lang="en-GB" sz="2600" b="1" dirty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err="1" smtClean="0">
                <a:solidFill>
                  <a:srgbClr val="FF0000"/>
                </a:solidFill>
              </a:rPr>
              <a:t>London</a:t>
            </a:r>
            <a:r>
              <a:rPr lang="tr-TR" sz="2600" b="1" dirty="0" smtClean="0">
                <a:solidFill>
                  <a:srgbClr val="FF0000"/>
                </a:solidFill>
              </a:rPr>
              <a:t> </a:t>
            </a:r>
            <a:r>
              <a:rPr lang="tr-TR" sz="2600" b="1" dirty="0" err="1" smtClean="0">
                <a:solidFill>
                  <a:srgbClr val="FF0000"/>
                </a:solidFill>
              </a:rPr>
              <a:t>School</a:t>
            </a:r>
            <a:r>
              <a:rPr lang="tr-TR" sz="2600" b="1" dirty="0" smtClean="0">
                <a:solidFill>
                  <a:srgbClr val="FF0000"/>
                </a:solidFill>
              </a:rPr>
              <a:t> of </a:t>
            </a:r>
            <a:r>
              <a:rPr lang="tr-TR" sz="2600" b="1" dirty="0" err="1" smtClean="0">
                <a:solidFill>
                  <a:srgbClr val="FF0000"/>
                </a:solidFill>
              </a:rPr>
              <a:t>Economics</a:t>
            </a:r>
            <a:r>
              <a:rPr lang="tr-TR" sz="2600" b="1" dirty="0" smtClean="0">
                <a:solidFill>
                  <a:srgbClr val="FF0000"/>
                </a:solidFill>
              </a:rPr>
              <a:t> (Londra Ekonomi Okulu) tarafından yürütülen bir piyasa araştırması, şirketin bir fiyatı alışılmadık derecede yüksek olarak sabitleyen bir kartele öncülük ettiğini kanıtlamıştır.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Yakın zamandaki bir denetim, erkeklerin kadınlardan ortalama %20’nin üzerinde ücret aldığını ortaya koymaktadır.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3728" y="5949280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MAKARNA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83994" y="-1"/>
            <a:ext cx="21447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 smtClean="0"/>
              <a:t>1,2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375835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Çalışanlar, şirketin gerçek gelirinin ne olduğunu ve fazlalığın nasıl harcandığını bilmemektedirler.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Her Cuma, şirket kantini çalışanlara ücretsiz olarak vejetaryen yemek sunmaktadır.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Şirkette bir azami – asgari politikası uygulanmıştır. Her iki maaş 10:1 oranını izlemektedir, bu, şirkette ödenen azami maaşın asgari maaşın on katını aşamayacağı anlamına gelmektedir.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Tüm lojistik süreçler yakın zamanda optimize edilmiştir. Faydalarının bir tanesi kamyonların şamandırasında üretilen ayak izinin önemli ölçüde azaltılmasıdır.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Şirket, Vergi Cennetlerindeki birçok bağlı ortaklarıyla beraber, şirketin bulunduğu ülkede vergi ödemekten kaçınmak amacıyla karmaşık bir plan kullanmaktadır.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PEYNİR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0" b="1" dirty="0" smtClean="0"/>
              <a:t>1,5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182992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Çalışanlar, şirketin gerçek gelirinin ne olduğunu ve fazlalığın nasıl harcandığını bilmemektedirler.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Seyahatler için ulaşım araçlarını seçerken, şirket, daha az CO2 emisyonu olanlara öncelik vermektedir.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err="1" smtClean="0">
                <a:solidFill>
                  <a:schemeClr val="accent3"/>
                </a:solidFill>
              </a:rPr>
              <a:t>Telework</a:t>
            </a:r>
            <a:r>
              <a:rPr lang="tr-TR" sz="2600" b="1" dirty="0" smtClean="0">
                <a:solidFill>
                  <a:schemeClr val="accent3"/>
                </a:solidFill>
              </a:rPr>
              <a:t>, şirketin toplam çalışma saatlerinin %30’unu temsil etmekte ve bu yüzde, iş-yaşam dengesini geliştirme gayretinin bir sonucu olarak sürekli artmaktadır.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Bir basın makalesi, şirket sağlayıcılarının birinin çevresel düzenlemelere sistematik olarak uyamadığını ortaya koymuştur. Şirket, bu sağlayıcıyı bir başkasıyla değiştiriyor.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 ile yakından bağlantılı bir vakıf, yerel sivil toplum kurumları tarafından düzenlenen </a:t>
            </a:r>
            <a:r>
              <a:rPr lang="tr-TR" sz="2600" b="1" dirty="0" err="1" smtClean="0">
                <a:solidFill>
                  <a:schemeClr val="accent3"/>
                </a:solidFill>
              </a:rPr>
              <a:t>Eco</a:t>
            </a:r>
            <a:r>
              <a:rPr lang="tr-TR" sz="2600" b="1" dirty="0" smtClean="0">
                <a:solidFill>
                  <a:schemeClr val="accent3"/>
                </a:solidFill>
              </a:rPr>
              <a:t>-</a:t>
            </a:r>
            <a:r>
              <a:rPr lang="tr-TR" sz="2600" b="1" dirty="0" err="1" smtClean="0">
                <a:solidFill>
                  <a:schemeClr val="accent3"/>
                </a:solidFill>
              </a:rPr>
              <a:t>Fair</a:t>
            </a:r>
            <a:r>
              <a:rPr lang="tr-TR" sz="2600" b="1" dirty="0" smtClean="0">
                <a:solidFill>
                  <a:schemeClr val="accent3"/>
                </a:solidFill>
              </a:rPr>
              <a:t> (Eko-Fuar)’i finansal olarak desteklemektedir.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PEYNİR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0" b="1" dirty="0"/>
              <a:t>2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206205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16824" cy="5832648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Şirketin önümüzdeki on yıl  için stratejik planı, çalışanlar tarafından demokratik bir istişare ile onaylanmıştır.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Yeni bir glütensiz ürün hattı geliştirmek için İspanya </a:t>
            </a:r>
            <a:r>
              <a:rPr lang="tr-TR" sz="2600" b="1" dirty="0" err="1" smtClean="0">
                <a:solidFill>
                  <a:schemeClr val="accent3"/>
                </a:solidFill>
              </a:rPr>
              <a:t>Çölyak</a:t>
            </a:r>
            <a:r>
              <a:rPr lang="tr-TR" sz="2600" b="1" dirty="0" smtClean="0">
                <a:solidFill>
                  <a:schemeClr val="accent3"/>
                </a:solidFill>
              </a:rPr>
              <a:t> Derneği ile bir anlaşma imzalanmıştır.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chemeClr val="accent3"/>
                </a:solidFill>
              </a:rPr>
              <a:t>Şirketin başlıca tedarikçilerinin yakın zamanda Kamu Yararı için Ekonomi ilkelerine dayalı bir denetimden geçmesi gerekmekteydi. Koşullara uyum sağlamamak, tedarik anlaşmasında yenileme olmamasını ifade edebilir. </a:t>
            </a:r>
            <a:endParaRPr lang="tr-TR" sz="2600" b="1" dirty="0" smtClean="0">
              <a:solidFill>
                <a:schemeClr val="accent3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Yeni çalışanlar ile görüşürken şirket, kadınlara yakın gelecekte hamile kalmayı düşünüp düşünmediklerini hesaplamak amacıyla evli olup olmadıklarını sormaktadır.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Şirket, bir Vergi Cenneti içinde bulunan ve çalışan haklarına ve çevre korumasına saygısının eksikliği ile ünlü bir Yatırım Fonu tarafından satın alınmıştır.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123728" y="6093296"/>
            <a:ext cx="5040560" cy="72008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</a:rPr>
              <a:t>PEYNİR</a:t>
            </a:r>
            <a:endParaRPr lang="es-ES" sz="3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544" y="0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0" b="1" dirty="0"/>
              <a:t>1</a:t>
            </a:r>
            <a:endParaRPr lang="es-ES" sz="10000" b="1" dirty="0"/>
          </a:p>
        </p:txBody>
      </p:sp>
    </p:spTree>
    <p:extLst>
      <p:ext uri="{BB962C8B-B14F-4D97-AF65-F5344CB8AC3E}">
        <p14:creationId xmlns="" xmlns:p14="http://schemas.microsoft.com/office/powerpoint/2010/main" val="282665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1428</Words>
  <Application>Microsoft Office PowerPoint</Application>
  <PresentationFormat>Ekran Gösterisi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García García</dc:creator>
  <cp:lastModifiedBy>BURÇİN</cp:lastModifiedBy>
  <cp:revision>59</cp:revision>
  <dcterms:created xsi:type="dcterms:W3CDTF">2015-10-14T14:46:58Z</dcterms:created>
  <dcterms:modified xsi:type="dcterms:W3CDTF">2016-12-22T16:28:26Z</dcterms:modified>
</cp:coreProperties>
</file>